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slide" Target="slides/slide31.xml"/><Relationship Id="rId12" Type="http://schemas.openxmlformats.org/officeDocument/2006/relationships/slide" Target="slides/slide8.xml"/><Relationship Id="rId34" Type="http://schemas.openxmlformats.org/officeDocument/2006/relationships/slide" Target="slides/slide30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36" Type="http://schemas.openxmlformats.org/officeDocument/2006/relationships/slide" Target="slides/slide32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buChar char="●"/>
              <a:defRPr sz="1100"/>
            </a:lvl1pPr>
            <a:lvl2pPr lvl="1">
              <a:spcBef>
                <a:spcPts val="0"/>
              </a:spcBef>
              <a:buSzPct val="100000"/>
              <a:buChar char="○"/>
              <a:defRPr sz="1100"/>
            </a:lvl2pPr>
            <a:lvl3pPr lvl="2">
              <a:spcBef>
                <a:spcPts val="0"/>
              </a:spcBef>
              <a:buSzPct val="100000"/>
              <a:buChar char="■"/>
              <a:defRPr sz="1100"/>
            </a:lvl3pPr>
            <a:lvl4pPr lvl="3">
              <a:spcBef>
                <a:spcPts val="0"/>
              </a:spcBef>
              <a:buSzPct val="100000"/>
              <a:buChar char="●"/>
              <a:defRPr sz="1100"/>
            </a:lvl4pPr>
            <a:lvl5pPr lvl="4">
              <a:spcBef>
                <a:spcPts val="0"/>
              </a:spcBef>
              <a:buSzPct val="100000"/>
              <a:buChar char="○"/>
              <a:defRPr sz="1100"/>
            </a:lvl5pPr>
            <a:lvl6pPr lvl="5">
              <a:spcBef>
                <a:spcPts val="0"/>
              </a:spcBef>
              <a:buSzPct val="100000"/>
              <a:buChar char="■"/>
              <a:defRPr sz="1100"/>
            </a:lvl6pPr>
            <a:lvl7pPr lvl="6">
              <a:spcBef>
                <a:spcPts val="0"/>
              </a:spcBef>
              <a:buSzPct val="100000"/>
              <a:buChar char="●"/>
              <a:defRPr sz="1100"/>
            </a:lvl7pPr>
            <a:lvl8pPr lvl="7">
              <a:spcBef>
                <a:spcPts val="0"/>
              </a:spcBef>
              <a:buSzPct val="100000"/>
              <a:buChar char="○"/>
              <a:defRPr sz="1100"/>
            </a:lvl8pPr>
            <a:lvl9pPr lvl="8">
              <a:spcBef>
                <a:spcPts val="0"/>
              </a:spcBef>
              <a:buSzPct val="1000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Shape 12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Shape 12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Shape 13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Shape 14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Shape 14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Shape 15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Shape 16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Shape 1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Shape 18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Shape 1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Shape 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Shape 19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Shape 19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Shape 2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Shape 21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Shape 22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Shape 22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Shape 23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Shape 2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Shape 24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Shape 25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Shape 6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Shape 26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Shape 2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Shape 27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Shape 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Shape 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Shape 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Shape 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Shape 10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Shape 11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ig 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Section 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and 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and two 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One column 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in 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ection title and 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Char char="●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●"/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●"/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Relationship Id="rId4" Type="http://schemas.openxmlformats.org/officeDocument/2006/relationships/image" Target="../media/image12.png"/><Relationship Id="rId5" Type="http://schemas.openxmlformats.org/officeDocument/2006/relationships/image" Target="../media/image1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hyperlink" Target="http://www.itl.nist.gov/div898/handbook/eda/section3/eda3661.htm" TargetMode="External"/><Relationship Id="rId4" Type="http://schemas.openxmlformats.org/officeDocument/2006/relationships/hyperlink" Target="http://www.instructables.com/id/Accelerometer-Gyro-Tutorial/" TargetMode="External"/><Relationship Id="rId5" Type="http://schemas.openxmlformats.org/officeDocument/2006/relationships/hyperlink" Target="http://docs.ros.org/kinetic/api/robot_localization/html/integrating_gps.html" TargetMode="External"/><Relationship Id="rId6" Type="http://schemas.openxmlformats.org/officeDocument/2006/relationships/hyperlink" Target="http://www.mio.com/technology-trilateration.htm" TargetMode="External"/><Relationship Id="rId7" Type="http://schemas.openxmlformats.org/officeDocument/2006/relationships/hyperlink" Target="https://play.google.com/store/apps/details?id=com.vincentlee.compass" TargetMode="External"/><Relationship Id="rId8" Type="http://schemas.openxmlformats.org/officeDocument/2006/relationships/hyperlink" Target="http://rossum.sourceforge.net/papers/DiffSteer/" TargetMode="Externa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hyperlink" Target="http://makeatronics.blogspot.com/213/02/efficiently-reading-quadrature-with.html" TargetMode="External"/><Relationship Id="rId4" Type="http://schemas.openxmlformats.org/officeDocument/2006/relationships/hyperlink" Target="http://www.machinedesign.com/sites/machinedesign.com/files/uploads/2013/04/quadrature-signals-encoders-basics.ng" TargetMode="External"/><Relationship Id="rId5" Type="http://schemas.openxmlformats.org/officeDocument/2006/relationships/hyperlink" Target="https://www.researchgate.net/publication/262055313_Identifying_Active_Travel_Behaviors_in_Challenging_Environments_Using_GPS_Accelerometers_and_Machine_Learning_Algorithms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>
            <p:ph type="ctrTitle"/>
          </p:nvPr>
        </p:nvSpPr>
        <p:spPr>
          <a:xfrm>
            <a:off x="311700" y="744575"/>
            <a:ext cx="8520600" cy="29082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State Estimation of an Unmanned Ground Vehicle Using Inexpensive Sensors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Rover Design</a:t>
            </a:r>
          </a:p>
        </p:txBody>
      </p:sp>
      <p:sp>
        <p:nvSpPr>
          <p:cNvPr id="125" name="Shape 1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Choose cheap and accessible parts (no LIDAR)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Need vehicle which works outdoors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Four-wheel base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no IR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Sensors</a:t>
            </a:r>
          </a:p>
          <a:p>
            <a:pPr indent="-342900" lvl="1" marL="914400" rtl="0">
              <a:spcBef>
                <a:spcPts val="0"/>
              </a:spcBef>
              <a:buSzPct val="100000"/>
            </a:pPr>
            <a:r>
              <a:rPr lang="en" sz="1800"/>
              <a:t>Two 100 Pulse-Per-Revolution motor encoders</a:t>
            </a:r>
          </a:p>
          <a:p>
            <a:pPr indent="-342900" lvl="1" marL="914400" rtl="0">
              <a:spcBef>
                <a:spcPts val="0"/>
              </a:spcBef>
              <a:buSzPct val="100000"/>
            </a:pPr>
            <a:r>
              <a:rPr lang="en" sz="1800"/>
              <a:t>An Android smartphone</a:t>
            </a:r>
          </a:p>
          <a:p>
            <a:pPr indent="-342900" lvl="2" marL="1371600" rtl="0">
              <a:spcBef>
                <a:spcPts val="0"/>
              </a:spcBef>
              <a:buSzPct val="100000"/>
            </a:pPr>
            <a:r>
              <a:rPr lang="en" sz="1800"/>
              <a:t>Accelerometer, Gyroscope, Magnetometer</a:t>
            </a:r>
          </a:p>
          <a:p>
            <a:pPr indent="-342900" lvl="2" marL="1371600" rtl="0">
              <a:spcBef>
                <a:spcPts val="0"/>
              </a:spcBef>
              <a:buSzPct val="100000"/>
            </a:pPr>
            <a:r>
              <a:rPr lang="en" sz="1800"/>
              <a:t>GPS Receiver</a:t>
            </a:r>
          </a:p>
          <a:p>
            <a:pPr indent="-342900" lvl="1" marL="914400">
              <a:spcBef>
                <a:spcPts val="0"/>
              </a:spcBef>
              <a:buSzPct val="100000"/>
            </a:pPr>
            <a:r>
              <a:rPr lang="en" sz="1800"/>
              <a:t>An ultrasonic distance sensor (unused)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Rover Design</a:t>
            </a:r>
          </a:p>
        </p:txBody>
      </p:sp>
      <p:sp>
        <p:nvSpPr>
          <p:cNvPr id="131" name="Shape 1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Arial"/>
            </a:pPr>
            <a:r>
              <a:rPr lang="en"/>
              <a:t>Controls</a:t>
            </a:r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28571"/>
              <a:buFont typeface="Arial"/>
            </a:pPr>
            <a:r>
              <a:rPr lang="en"/>
              <a:t>Arduino microcontroller</a:t>
            </a:r>
          </a:p>
          <a:p>
            <a:pPr indent="-2286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</a:pPr>
            <a:r>
              <a:rPr lang="en"/>
              <a:t>Laptop</a:t>
            </a:r>
          </a:p>
          <a:p>
            <a:pPr indent="-2286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</a:pPr>
            <a:r>
              <a:rPr lang="en"/>
              <a:t>Sabertooth motor driver</a:t>
            </a:r>
          </a:p>
          <a:p>
            <a: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</a:pPr>
            <a:r>
              <a:rPr lang="en"/>
              <a:t>Battery</a:t>
            </a:r>
          </a:p>
          <a:p>
            <a:pPr indent="-2286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</a:pPr>
            <a:r>
              <a:rPr lang="en"/>
              <a:t>Laptop powers Arduino</a:t>
            </a:r>
          </a:p>
          <a:p>
            <a:pPr indent="-2286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</a:pPr>
            <a:r>
              <a:rPr lang="en"/>
              <a:t>2 cell li-ion pack powers motor driver</a:t>
            </a:r>
          </a:p>
          <a:p>
            <a:pPr indent="-2286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</a:pPr>
            <a:r>
              <a:rPr lang="en"/>
              <a:t>Motor driver’s BEC powers sensors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Shape 1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4642" y="0"/>
            <a:ext cx="775471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Shape 137"/>
          <p:cNvSpPr txBox="1"/>
          <p:nvPr/>
        </p:nvSpPr>
        <p:spPr>
          <a:xfrm>
            <a:off x="6921775" y="4727100"/>
            <a:ext cx="1800900" cy="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Made With Fritzing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/>
          <p:nvPr>
            <p:ph type="title"/>
          </p:nvPr>
        </p:nvSpPr>
        <p:spPr>
          <a:xfrm>
            <a:off x="311700" y="445025"/>
            <a:ext cx="85122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Wheel Encoders</a:t>
            </a:r>
          </a:p>
        </p:txBody>
      </p:sp>
      <p:sp>
        <p:nvSpPr>
          <p:cNvPr id="143" name="Shape 143"/>
          <p:cNvSpPr txBox="1"/>
          <p:nvPr>
            <p:ph idx="1" type="body"/>
          </p:nvPr>
        </p:nvSpPr>
        <p:spPr>
          <a:xfrm>
            <a:off x="311700" y="1152475"/>
            <a:ext cx="8647200" cy="659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Incremental Position Encoders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Optical Quadrature Encoders</a:t>
            </a:r>
          </a:p>
        </p:txBody>
      </p:sp>
      <p:pic>
        <p:nvPicPr>
          <p:cNvPr id="144" name="Shape 1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9991" y="1946925"/>
            <a:ext cx="6410608" cy="318515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Shape 145"/>
          <p:cNvSpPr txBox="1"/>
          <p:nvPr/>
        </p:nvSpPr>
        <p:spPr>
          <a:xfrm>
            <a:off x="6851500" y="1403325"/>
            <a:ext cx="989100" cy="5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[8]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Decoding Output Pulses</a:t>
            </a:r>
          </a:p>
        </p:txBody>
      </p:sp>
      <p:pic>
        <p:nvPicPr>
          <p:cNvPr id="151" name="Shape 1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025" y="1156350"/>
            <a:ext cx="9037699" cy="2797899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Shape 152"/>
          <p:cNvSpPr txBox="1"/>
          <p:nvPr/>
        </p:nvSpPr>
        <p:spPr>
          <a:xfrm>
            <a:off x="230050" y="500075"/>
            <a:ext cx="989100" cy="4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[7]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Shape 1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" y="0"/>
            <a:ext cx="474897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Shape 158"/>
          <p:cNvSpPr txBox="1"/>
          <p:nvPr/>
        </p:nvSpPr>
        <p:spPr>
          <a:xfrm>
            <a:off x="5166000" y="56275"/>
            <a:ext cx="3871800" cy="49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rtl="0">
              <a:spcBef>
                <a:spcPts val="0"/>
              </a:spcBef>
              <a:buSzPct val="100000"/>
              <a:buChar char="●"/>
            </a:pPr>
            <a:r>
              <a:rPr lang="en" sz="1800"/>
              <a:t>From pulses per revolution and wheel circumference, compute distance traveled by each wheel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indent="-342900" lvl="0" marL="457200" rtl="0">
              <a:spcBef>
                <a:spcPts val="0"/>
              </a:spcBef>
              <a:buSzPct val="100000"/>
              <a:buChar char="●"/>
            </a:pPr>
            <a:r>
              <a:rPr lang="en" sz="1800"/>
              <a:t>Differential drive model</a:t>
            </a:r>
          </a:p>
          <a:p>
            <a:pPr indent="-342900" lvl="1" marL="914400" rtl="0">
              <a:spcBef>
                <a:spcPts val="0"/>
              </a:spcBef>
              <a:buSzPct val="100000"/>
              <a:buChar char="○"/>
            </a:pPr>
            <a:r>
              <a:rPr lang="en" sz="1800"/>
              <a:t>Two-wheeled robot</a:t>
            </a:r>
          </a:p>
          <a:p>
            <a:pPr indent="-342900" lvl="0" marL="457200">
              <a:spcBef>
                <a:spcPts val="0"/>
              </a:spcBef>
              <a:buSzPct val="100000"/>
              <a:buChar char="●"/>
            </a:pPr>
            <a:r>
              <a:rPr lang="en" sz="1800"/>
              <a:t>SM = (SL + SR) / 2</a:t>
            </a:r>
          </a:p>
          <a:p>
            <a:pPr indent="-342900" lvl="0" marL="457200">
              <a:spcBef>
                <a:spcPts val="0"/>
              </a:spcBef>
              <a:buSzPct val="100000"/>
              <a:buChar char="●"/>
            </a:pPr>
            <a:r>
              <a:rPr lang="en" sz="1800"/>
              <a:t>Θ = (SR - SL) / b</a:t>
            </a:r>
          </a:p>
        </p:txBody>
      </p:sp>
      <p:sp>
        <p:nvSpPr>
          <p:cNvPr id="159" name="Shape 159"/>
          <p:cNvSpPr txBox="1"/>
          <p:nvPr/>
        </p:nvSpPr>
        <p:spPr>
          <a:xfrm>
            <a:off x="230050" y="254475"/>
            <a:ext cx="989100" cy="6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[6]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Inertial Measurement Unit</a:t>
            </a:r>
          </a:p>
        </p:txBody>
      </p:sp>
      <p:pic>
        <p:nvPicPr>
          <p:cNvPr id="165" name="Shape 1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6500" y="2286000"/>
            <a:ext cx="2857500" cy="285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Shape 1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286000"/>
            <a:ext cx="4286250" cy="2857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Shape 167"/>
          <p:cNvSpPr txBox="1"/>
          <p:nvPr/>
        </p:nvSpPr>
        <p:spPr>
          <a:xfrm>
            <a:off x="311700" y="1943425"/>
            <a:ext cx="989100" cy="6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[2]</a:t>
            </a:r>
          </a:p>
        </p:txBody>
      </p:sp>
      <p:pic>
        <p:nvPicPr>
          <p:cNvPr id="168" name="Shape 1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56800" y="1017725"/>
            <a:ext cx="2529699" cy="2529699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Shape 169"/>
          <p:cNvSpPr txBox="1"/>
          <p:nvPr/>
        </p:nvSpPr>
        <p:spPr>
          <a:xfrm>
            <a:off x="8307300" y="1760100"/>
            <a:ext cx="989100" cy="6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[5]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 txBox="1"/>
          <p:nvPr>
            <p:ph type="title"/>
          </p:nvPr>
        </p:nvSpPr>
        <p:spPr>
          <a:xfrm>
            <a:off x="311700" y="445025"/>
            <a:ext cx="85908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Global Positioning System</a:t>
            </a:r>
          </a:p>
        </p:txBody>
      </p:sp>
      <p:sp>
        <p:nvSpPr>
          <p:cNvPr id="175" name="Shape 175"/>
          <p:cNvSpPr txBox="1"/>
          <p:nvPr>
            <p:ph idx="1" type="body"/>
          </p:nvPr>
        </p:nvSpPr>
        <p:spPr>
          <a:xfrm>
            <a:off x="311700" y="1152475"/>
            <a:ext cx="39651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GPS Receiver in smartphone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Trilateration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Assisted GPS</a:t>
            </a:r>
          </a:p>
        </p:txBody>
      </p:sp>
      <p:pic>
        <p:nvPicPr>
          <p:cNvPr id="176" name="Shape 1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07924" y="1286984"/>
            <a:ext cx="4736074" cy="3856526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Shape 177"/>
          <p:cNvSpPr txBox="1"/>
          <p:nvPr/>
        </p:nvSpPr>
        <p:spPr>
          <a:xfrm>
            <a:off x="7913400" y="750825"/>
            <a:ext cx="9891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[4]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Software</a:t>
            </a:r>
          </a:p>
        </p:txBody>
      </p:sp>
      <p:sp>
        <p:nvSpPr>
          <p:cNvPr id="183" name="Shape 18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Robot Operating System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Meta OS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asynchronous messaging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shared robotics libraries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All software systems on laptop operate in ROS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Arduino Sketch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Controls servo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Forwards motor commands from laptop to motor driver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Counts encoder pulses and reports ticks to laptop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Android App</a:t>
            </a:r>
          </a:p>
          <a:p>
            <a:pPr indent="-228600" lvl="1" marL="914400">
              <a:spcBef>
                <a:spcPts val="0"/>
              </a:spcBef>
            </a:pPr>
            <a:r>
              <a:rPr lang="en"/>
              <a:t>Publishes IMU data as ROS messages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 txBox="1"/>
          <p:nvPr>
            <p:ph type="title"/>
          </p:nvPr>
        </p:nvSpPr>
        <p:spPr>
          <a:xfrm>
            <a:off x="311700" y="445025"/>
            <a:ext cx="45861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Frames</a:t>
            </a:r>
          </a:p>
        </p:txBody>
      </p:sp>
      <p:sp>
        <p:nvSpPr>
          <p:cNvPr id="189" name="Shape 189"/>
          <p:cNvSpPr txBox="1"/>
          <p:nvPr>
            <p:ph idx="1" type="body"/>
          </p:nvPr>
        </p:nvSpPr>
        <p:spPr>
          <a:xfrm>
            <a:off x="311700" y="1152475"/>
            <a:ext cx="45861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Frames are coordinate axes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Base_link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Rigidly attached to rover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X forward, Y left, Z up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Phone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Origin moves with rover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Orientation fixed at ENU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World-fixed frames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Odom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Map</a:t>
            </a:r>
          </a:p>
        </p:txBody>
      </p:sp>
      <p:pic>
        <p:nvPicPr>
          <p:cNvPr id="190" name="Shape 1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7961" y="0"/>
            <a:ext cx="4246027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Robot Localization</a:t>
            </a:r>
          </a:p>
        </p:txBody>
      </p:sp>
      <p:sp>
        <p:nvSpPr>
          <p:cNvPr id="60" name="Shape 6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Find out where you are with respect to your environment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What is the environment?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Static map, given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Dynamic map generation</a:t>
            </a:r>
          </a:p>
          <a:p>
            <a:pPr indent="-228600" lvl="0" marL="457200">
              <a:spcBef>
                <a:spcPts val="0"/>
              </a:spcBef>
            </a:pPr>
            <a:r>
              <a:rPr lang="en"/>
              <a:t>Use UTM grid as static map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Shape 1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8912" y="-2"/>
            <a:ext cx="702616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Shape 196"/>
          <p:cNvSpPr txBox="1"/>
          <p:nvPr/>
        </p:nvSpPr>
        <p:spPr>
          <a:xfrm>
            <a:off x="8085075" y="1020950"/>
            <a:ext cx="989100" cy="5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/>
              <a:t>[3]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Field Test</a:t>
            </a:r>
          </a:p>
        </p:txBody>
      </p:sp>
      <p:sp>
        <p:nvSpPr>
          <p:cNvPr id="202" name="Shape 20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Testing robot localization capability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Manually controlled rover from laptop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Loop around parking lot across from library</a:t>
            </a:r>
          </a:p>
          <a:p>
            <a:pPr indent="-228600" lvl="0" marL="457200">
              <a:spcBef>
                <a:spcPts val="0"/>
              </a:spcBef>
            </a:pPr>
            <a:r>
              <a:rPr lang="en"/>
              <a:t>5-1/2 minute duration</a:t>
            </a:r>
          </a:p>
        </p:txBody>
      </p:sp>
      <p:pic>
        <p:nvPicPr>
          <p:cNvPr id="203" name="Shape 2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767574"/>
            <a:ext cx="9143999" cy="173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Shape 2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8625" y="0"/>
            <a:ext cx="5135367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Shape 209"/>
          <p:cNvSpPr txBox="1"/>
          <p:nvPr/>
        </p:nvSpPr>
        <p:spPr>
          <a:xfrm>
            <a:off x="236350" y="956550"/>
            <a:ext cx="3680400" cy="399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rtl="0">
              <a:spcBef>
                <a:spcPts val="0"/>
              </a:spcBef>
              <a:buSzPct val="100000"/>
              <a:buChar char="●"/>
            </a:pPr>
            <a:r>
              <a:rPr lang="en" sz="1800"/>
              <a:t>Manually created with Google Maps after collection </a:t>
            </a:r>
          </a:p>
        </p:txBody>
      </p:sp>
      <p:sp>
        <p:nvSpPr>
          <p:cNvPr id="210" name="Shape 210"/>
          <p:cNvSpPr txBox="1"/>
          <p:nvPr>
            <p:ph type="title"/>
          </p:nvPr>
        </p:nvSpPr>
        <p:spPr>
          <a:xfrm>
            <a:off x="311700" y="337650"/>
            <a:ext cx="3605100" cy="618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True Path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Shape 2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92425" y="0"/>
            <a:ext cx="515157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Shape 216"/>
          <p:cNvSpPr txBox="1"/>
          <p:nvPr/>
        </p:nvSpPr>
        <p:spPr>
          <a:xfrm>
            <a:off x="236350" y="956550"/>
            <a:ext cx="3680400" cy="399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rtl="0">
              <a:spcBef>
                <a:spcPts val="0"/>
              </a:spcBef>
              <a:buSzPct val="100000"/>
              <a:buChar char="●"/>
            </a:pPr>
            <a:r>
              <a:rPr lang="en" sz="1800"/>
              <a:t>Rover never went onto the grass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indent="-342900" lvl="0" marL="457200">
              <a:spcBef>
                <a:spcPts val="0"/>
              </a:spcBef>
              <a:buSzPct val="100000"/>
              <a:buChar char="●"/>
            </a:pPr>
            <a:r>
              <a:rPr lang="en" sz="1800"/>
              <a:t>Discrete data points, connected by GPSVisualizer tool</a:t>
            </a:r>
          </a:p>
        </p:txBody>
      </p:sp>
      <p:sp>
        <p:nvSpPr>
          <p:cNvPr id="217" name="Shape 217"/>
          <p:cNvSpPr txBox="1"/>
          <p:nvPr>
            <p:ph type="title"/>
          </p:nvPr>
        </p:nvSpPr>
        <p:spPr>
          <a:xfrm>
            <a:off x="311700" y="337650"/>
            <a:ext cx="3605100" cy="618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GPS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 txBox="1"/>
          <p:nvPr/>
        </p:nvSpPr>
        <p:spPr>
          <a:xfrm>
            <a:off x="236350" y="956550"/>
            <a:ext cx="3680400" cy="399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rtl="0">
              <a:spcBef>
                <a:spcPts val="0"/>
              </a:spcBef>
              <a:buSzPct val="100000"/>
              <a:buChar char="●"/>
            </a:pPr>
            <a:r>
              <a:rPr lang="en" sz="1800"/>
              <a:t>Initial GPS coordinate and heading given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indent="-342900" lvl="0" marL="457200" rtl="0">
              <a:spcBef>
                <a:spcPts val="0"/>
              </a:spcBef>
              <a:buSzPct val="100000"/>
              <a:buChar char="●"/>
            </a:pPr>
            <a:r>
              <a:rPr lang="en" sz="1800"/>
              <a:t>Wheel odometry calculated from wheel encoders fed into filter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indent="-342900" lvl="0" marL="457200" rtl="0">
              <a:spcBef>
                <a:spcPts val="0"/>
              </a:spcBef>
              <a:buSzPct val="100000"/>
              <a:buChar char="●"/>
            </a:pPr>
            <a:r>
              <a:rPr lang="en" sz="1800"/>
              <a:t>Problems tracking yaw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indent="-342900" lvl="0" marL="457200" rtl="0">
              <a:spcBef>
                <a:spcPts val="0"/>
              </a:spcBef>
              <a:buSzPct val="100000"/>
              <a:buChar char="●"/>
            </a:pPr>
            <a:r>
              <a:rPr lang="en" sz="1800"/>
              <a:t>Good estimate of distance traveled</a:t>
            </a:r>
          </a:p>
        </p:txBody>
      </p:sp>
      <p:sp>
        <p:nvSpPr>
          <p:cNvPr id="223" name="Shape 223"/>
          <p:cNvSpPr txBox="1"/>
          <p:nvPr>
            <p:ph type="title"/>
          </p:nvPr>
        </p:nvSpPr>
        <p:spPr>
          <a:xfrm>
            <a:off x="311700" y="337650"/>
            <a:ext cx="3605100" cy="618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Wheel Odometry</a:t>
            </a:r>
          </a:p>
        </p:txBody>
      </p:sp>
      <p:pic>
        <p:nvPicPr>
          <p:cNvPr id="224" name="Shape 2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6750" y="956550"/>
            <a:ext cx="5227200" cy="33158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 txBox="1"/>
          <p:nvPr/>
        </p:nvSpPr>
        <p:spPr>
          <a:xfrm>
            <a:off x="236350" y="968450"/>
            <a:ext cx="3579000" cy="398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rtl="0">
              <a:spcBef>
                <a:spcPts val="0"/>
              </a:spcBef>
              <a:buClr>
                <a:schemeClr val="dk1"/>
              </a:buClr>
              <a:buSzPct val="100000"/>
              <a:buChar char="●"/>
            </a:pPr>
            <a:r>
              <a:rPr lang="en" sz="1800">
                <a:solidFill>
                  <a:schemeClr val="dk1"/>
                </a:solidFill>
              </a:rPr>
              <a:t>Problems tracking yaw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>
              <a:spcBef>
                <a:spcPts val="0"/>
              </a:spcBef>
              <a:buSzPct val="100000"/>
              <a:buChar char="●"/>
            </a:pPr>
            <a:r>
              <a:rPr lang="en" sz="1800"/>
              <a:t>Big problem with distance traveled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indent="-342900" lvl="0" marL="457200" rtl="0">
              <a:spcBef>
                <a:spcPts val="0"/>
              </a:spcBef>
              <a:buSzPct val="100000"/>
              <a:buChar char="●"/>
            </a:pPr>
            <a:r>
              <a:rPr lang="en" sz="1800"/>
              <a:t>Yaw is much better</a:t>
            </a:r>
          </a:p>
        </p:txBody>
      </p:sp>
      <p:sp>
        <p:nvSpPr>
          <p:cNvPr id="230" name="Shape 230"/>
          <p:cNvSpPr txBox="1"/>
          <p:nvPr>
            <p:ph type="title"/>
          </p:nvPr>
        </p:nvSpPr>
        <p:spPr>
          <a:xfrm>
            <a:off x="311700" y="337650"/>
            <a:ext cx="3503700" cy="618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IMU</a:t>
            </a:r>
          </a:p>
        </p:txBody>
      </p:sp>
      <p:pic>
        <p:nvPicPr>
          <p:cNvPr id="231" name="Shape 2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92375" y="0"/>
            <a:ext cx="515163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 txBox="1"/>
          <p:nvPr/>
        </p:nvSpPr>
        <p:spPr>
          <a:xfrm>
            <a:off x="236350" y="1046700"/>
            <a:ext cx="3500400" cy="39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rtl="0">
              <a:spcBef>
                <a:spcPts val="0"/>
              </a:spcBef>
              <a:buSzPct val="100000"/>
              <a:buChar char="●"/>
            </a:pPr>
            <a:r>
              <a:rPr lang="en" sz="1800"/>
              <a:t>Fuse both prior data streams into the EKF</a:t>
            </a:r>
          </a:p>
        </p:txBody>
      </p:sp>
      <p:sp>
        <p:nvSpPr>
          <p:cNvPr id="237" name="Shape 237"/>
          <p:cNvSpPr txBox="1"/>
          <p:nvPr>
            <p:ph type="title"/>
          </p:nvPr>
        </p:nvSpPr>
        <p:spPr>
          <a:xfrm>
            <a:off x="311700" y="337650"/>
            <a:ext cx="3425100" cy="618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Odom + IMU</a:t>
            </a:r>
          </a:p>
        </p:txBody>
      </p:sp>
      <p:pic>
        <p:nvPicPr>
          <p:cNvPr id="238" name="Shape 2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8625" y="0"/>
            <a:ext cx="513536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 txBox="1"/>
          <p:nvPr/>
        </p:nvSpPr>
        <p:spPr>
          <a:xfrm>
            <a:off x="236350" y="1046700"/>
            <a:ext cx="3500400" cy="39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rtl="0">
              <a:spcBef>
                <a:spcPts val="0"/>
              </a:spcBef>
              <a:buSzPct val="100000"/>
              <a:buChar char="●"/>
            </a:pPr>
            <a:r>
              <a:rPr lang="en" sz="1800"/>
              <a:t>Don’t use wheel odometry’s estimate of yaw velocity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indent="-342900" lvl="0" marL="457200" rtl="0">
              <a:spcBef>
                <a:spcPts val="0"/>
              </a:spcBef>
              <a:buSzPct val="100000"/>
              <a:buChar char="●"/>
            </a:pPr>
            <a:r>
              <a:rPr lang="en" sz="1800"/>
              <a:t>Better shape</a:t>
            </a:r>
          </a:p>
        </p:txBody>
      </p:sp>
      <p:sp>
        <p:nvSpPr>
          <p:cNvPr id="244" name="Shape 244"/>
          <p:cNvSpPr txBox="1"/>
          <p:nvPr>
            <p:ph type="title"/>
          </p:nvPr>
        </p:nvSpPr>
        <p:spPr>
          <a:xfrm>
            <a:off x="56275" y="337650"/>
            <a:ext cx="3976500" cy="618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Odom (No Yaw) + IMU</a:t>
            </a:r>
          </a:p>
        </p:txBody>
      </p:sp>
      <p:pic>
        <p:nvPicPr>
          <p:cNvPr id="245" name="Shape 2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32900" y="0"/>
            <a:ext cx="511110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 txBox="1"/>
          <p:nvPr/>
        </p:nvSpPr>
        <p:spPr>
          <a:xfrm>
            <a:off x="236350" y="1046700"/>
            <a:ext cx="3500400" cy="39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rtl="0">
              <a:spcBef>
                <a:spcPts val="0"/>
              </a:spcBef>
              <a:buSzPct val="100000"/>
              <a:buChar char="●"/>
            </a:pPr>
            <a:r>
              <a:rPr lang="en" sz="1800"/>
              <a:t>Take continuous estimate in odom frame, and fuse that estimate with gps fixes using a second EKF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indent="-342900" lvl="0" marL="457200" rtl="0">
              <a:spcBef>
                <a:spcPts val="0"/>
              </a:spcBef>
              <a:buSzPct val="100000"/>
              <a:buChar char="●"/>
            </a:pPr>
            <a:r>
              <a:rPr lang="en" sz="1800"/>
              <a:t>Produces a discontinuous estimate in the map frame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indent="-342900" lvl="0" marL="457200" rtl="0">
              <a:spcBef>
                <a:spcPts val="0"/>
              </a:spcBef>
              <a:buSzPct val="100000"/>
              <a:buChar char="●"/>
            </a:pPr>
            <a:r>
              <a:rPr lang="en" sz="1800"/>
              <a:t>Jagged edges are discontinuous jumps. The path looks continuous due to the GPSVisualizer tool</a:t>
            </a:r>
          </a:p>
        </p:txBody>
      </p:sp>
      <p:sp>
        <p:nvSpPr>
          <p:cNvPr id="251" name="Shape 251"/>
          <p:cNvSpPr txBox="1"/>
          <p:nvPr>
            <p:ph type="title"/>
          </p:nvPr>
        </p:nvSpPr>
        <p:spPr>
          <a:xfrm>
            <a:off x="56275" y="337650"/>
            <a:ext cx="3976500" cy="618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Odom + IMU + GPS</a:t>
            </a:r>
          </a:p>
        </p:txBody>
      </p:sp>
      <p:pic>
        <p:nvPicPr>
          <p:cNvPr id="252" name="Shape 2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84199" y="0"/>
            <a:ext cx="515979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 txBox="1"/>
          <p:nvPr/>
        </p:nvSpPr>
        <p:spPr>
          <a:xfrm>
            <a:off x="236350" y="1305450"/>
            <a:ext cx="3500400" cy="3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rtl="0">
              <a:spcBef>
                <a:spcPts val="0"/>
              </a:spcBef>
              <a:buSzPct val="100000"/>
              <a:buChar char="●"/>
            </a:pPr>
            <a:r>
              <a:rPr lang="en" sz="1800"/>
              <a:t>Don’t use wheel odometry’s estimate of yaw velocity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indent="-342900" lvl="0" marL="457200" rtl="0">
              <a:spcBef>
                <a:spcPts val="0"/>
              </a:spcBef>
              <a:buSzPct val="100000"/>
              <a:buChar char="●"/>
            </a:pPr>
            <a:r>
              <a:rPr lang="en" sz="1800"/>
              <a:t>Similar shape, but smoother</a:t>
            </a:r>
          </a:p>
        </p:txBody>
      </p:sp>
      <p:sp>
        <p:nvSpPr>
          <p:cNvPr id="258" name="Shape 258"/>
          <p:cNvSpPr txBox="1"/>
          <p:nvPr>
            <p:ph type="title"/>
          </p:nvPr>
        </p:nvSpPr>
        <p:spPr>
          <a:xfrm>
            <a:off x="56275" y="337650"/>
            <a:ext cx="3976500" cy="967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Odom (No Yaw) + IMU + GPS</a:t>
            </a:r>
          </a:p>
        </p:txBody>
      </p:sp>
      <p:pic>
        <p:nvPicPr>
          <p:cNvPr id="259" name="Shape 2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16675" y="0"/>
            <a:ext cx="512731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/>
          <p:nvPr>
            <p:ph type="title"/>
          </p:nvPr>
        </p:nvSpPr>
        <p:spPr>
          <a:xfrm>
            <a:off x="311700" y="445025"/>
            <a:ext cx="39651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State Estimation</a:t>
            </a:r>
          </a:p>
        </p:txBody>
      </p:sp>
      <p:sp>
        <p:nvSpPr>
          <p:cNvPr id="66" name="Shape 66"/>
          <p:cNvSpPr txBox="1"/>
          <p:nvPr>
            <p:ph idx="1" type="body"/>
          </p:nvPr>
        </p:nvSpPr>
        <p:spPr>
          <a:xfrm>
            <a:off x="311700" y="1152475"/>
            <a:ext cx="39651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Combination of variables of interest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Positional Coordinates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Orientation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Linear and Angular Velocity</a:t>
            </a:r>
          </a:p>
          <a:p>
            <a:pPr indent="-228600" lvl="0" marL="457200">
              <a:spcBef>
                <a:spcPts val="0"/>
              </a:spcBef>
            </a:pPr>
            <a:r>
              <a:rPr lang="en"/>
              <a:t>Linear Acceleration</a:t>
            </a:r>
          </a:p>
        </p:txBody>
      </p:sp>
      <p:pic>
        <p:nvPicPr>
          <p:cNvPr id="67" name="Shape 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54727" y="1026124"/>
            <a:ext cx="4789274" cy="3669099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Shape 68"/>
          <p:cNvSpPr txBox="1"/>
          <p:nvPr/>
        </p:nvSpPr>
        <p:spPr>
          <a:xfrm>
            <a:off x="8154900" y="540725"/>
            <a:ext cx="989100" cy="4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[10]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Loop Closure</a:t>
            </a:r>
          </a:p>
        </p:txBody>
      </p:sp>
      <p:pic>
        <p:nvPicPr>
          <p:cNvPr id="265" name="Shape 2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19199"/>
            <a:ext cx="9143999" cy="21656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Figure Citations</a:t>
            </a:r>
          </a:p>
        </p:txBody>
      </p:sp>
      <p:sp>
        <p:nvSpPr>
          <p:cNvPr id="271" name="Shape 27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[1] NIST/SEMATECH e-Handbook of Statistical Methods.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http://www.itl.nist.gov/div898/handbook/eda/section3/eda3661.htm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[2] </a:t>
            </a:r>
            <a:r>
              <a:rPr lang="en" u="sng">
                <a:solidFill>
                  <a:schemeClr val="hlink"/>
                </a:solidFill>
                <a:hlinkClick r:id="rId4"/>
              </a:rPr>
              <a:t>http://www.instructables.com/id/Accelerometer-Gyro-Tutorial/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[3] Tom Moore. </a:t>
            </a:r>
            <a:r>
              <a:rPr i="1" lang="en"/>
              <a:t>Robot_localization_wiki.</a:t>
            </a:r>
            <a:r>
              <a:rPr lang="en"/>
              <a:t> </a:t>
            </a:r>
            <a:r>
              <a:rPr lang="en" u="sng">
                <a:solidFill>
                  <a:schemeClr val="hlink"/>
                </a:solidFill>
                <a:hlinkClick r:id="rId5"/>
              </a:rPr>
              <a:t>http://docs.ros.org/kinetic/api/robot_localization/html/integrating_gps.html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[4] </a:t>
            </a:r>
            <a:r>
              <a:rPr i="1" lang="en"/>
              <a:t>What is trilateration? </a:t>
            </a:r>
            <a:r>
              <a:rPr lang="en" u="sng">
                <a:solidFill>
                  <a:schemeClr val="hlink"/>
                </a:solidFill>
                <a:hlinkClick r:id="rId6"/>
              </a:rPr>
              <a:t>http://www.mio.com/technology-trilateration.htm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[5] </a:t>
            </a:r>
            <a:r>
              <a:rPr lang="en" u="sng">
                <a:solidFill>
                  <a:schemeClr val="hlink"/>
                </a:solidFill>
                <a:hlinkClick r:id="rId7"/>
              </a:rPr>
              <a:t>https://play.google.com/store/apps/details?id=com.vincentlee.compass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[6] G.W. Lucas. </a:t>
            </a:r>
            <a:r>
              <a:rPr i="1" lang="en"/>
              <a:t>A Tutorial and Elementary Trajectory Model for the Differential Steering System of Robot Wheel Actuators</a:t>
            </a:r>
            <a:r>
              <a:rPr lang="en"/>
              <a:t>. </a:t>
            </a:r>
            <a:r>
              <a:rPr lang="en" u="sng">
                <a:solidFill>
                  <a:schemeClr val="hlink"/>
                </a:solidFill>
                <a:hlinkClick r:id="rId8"/>
              </a:rPr>
              <a:t>http://rossum.sourceforge.net/papers/DiffSteer/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Citations</a:t>
            </a:r>
          </a:p>
        </p:txBody>
      </p:sp>
      <p:sp>
        <p:nvSpPr>
          <p:cNvPr id="277" name="Shape 277"/>
          <p:cNvSpPr txBox="1"/>
          <p:nvPr>
            <p:ph idx="1" type="body"/>
          </p:nvPr>
        </p:nvSpPr>
        <p:spPr>
          <a:xfrm>
            <a:off x="311700" y="1152475"/>
            <a:ext cx="8520600" cy="3822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[7] Nich Fugal. </a:t>
            </a:r>
            <a:r>
              <a:rPr i="1" lang="en"/>
              <a:t>Efficiently Reading Quadrature With Interrupts</a:t>
            </a:r>
            <a:r>
              <a:rPr lang="en"/>
              <a:t>. </a:t>
            </a:r>
            <a:r>
              <a:rPr lang="en" u="sng">
                <a:solidFill>
                  <a:schemeClr val="accent5"/>
                </a:solidFill>
                <a:hlinkClick r:id="rId3"/>
              </a:rPr>
              <a:t>http://makeatronics.blogspot.com/213/02/efficiently-reading-quadrature-with.html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[8] Machine Design. </a:t>
            </a:r>
            <a:r>
              <a:rPr i="1" lang="en"/>
              <a:t>quadrature-signals-encoders-basics. </a:t>
            </a:r>
            <a:r>
              <a:rPr lang="en" u="sng">
                <a:solidFill>
                  <a:schemeClr val="accent5"/>
                </a:solidFill>
                <a:hlinkClick r:id="rId4"/>
              </a:rPr>
              <a:t>http://www.machinedesign.com/sites/machinedesign.com/files/uploads/2013/04/quadrature-signals-encoders-basics.ng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[9] Sebastian Thrun, Wolfram Burgard, and Dieter Fox. </a:t>
            </a:r>
            <a:r>
              <a:rPr i="1" lang="en"/>
              <a:t>Probabilistic Robotics.</a:t>
            </a:r>
            <a:r>
              <a:rPr lang="en"/>
              <a:t> The MIT Press, 2005.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[10] Katherine Ellis et al. </a:t>
            </a:r>
            <a:r>
              <a:rPr i="1" lang="en"/>
              <a:t>Average roll, pitch, and yaw angles.</a:t>
            </a:r>
            <a:r>
              <a:rPr lang="en"/>
              <a:t> </a:t>
            </a:r>
            <a:r>
              <a:rPr lang="en" u="sng">
                <a:solidFill>
                  <a:schemeClr val="hlink"/>
                </a:solidFill>
                <a:hlinkClick r:id="rId5"/>
              </a:rPr>
              <a:t>https://www.researchgate.net/publication/262055313_Identifying_Active_Travel_Behaviors_in_Challenging_Environments_Using_GPS_Accelerometers_and_Machine_Learning_Algorithms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Belief Distributions</a:t>
            </a:r>
          </a:p>
        </p:txBody>
      </p:sp>
      <p:sp>
        <p:nvSpPr>
          <p:cNvPr id="74" name="Shape 74"/>
          <p:cNvSpPr txBox="1"/>
          <p:nvPr>
            <p:ph idx="1" type="body"/>
          </p:nvPr>
        </p:nvSpPr>
        <p:spPr>
          <a:xfrm>
            <a:off x="311700" y="1152475"/>
            <a:ext cx="34698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Probability Density Functions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Represent probability of every possible state across the state space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Captures uncertainty from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Noisy sensors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Noisy control hardware</a:t>
            </a:r>
          </a:p>
          <a:p>
            <a:pPr indent="-228600" lvl="1" marL="914400">
              <a:spcBef>
                <a:spcPts val="0"/>
              </a:spcBef>
            </a:pPr>
            <a:r>
              <a:rPr lang="en"/>
              <a:t>Imprecise models</a:t>
            </a:r>
          </a:p>
        </p:txBody>
      </p:sp>
      <p:pic>
        <p:nvPicPr>
          <p:cNvPr id="75" name="Shape 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46704" y="1152477"/>
            <a:ext cx="5297295" cy="3903249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Shape 76"/>
          <p:cNvSpPr txBox="1"/>
          <p:nvPr/>
        </p:nvSpPr>
        <p:spPr>
          <a:xfrm>
            <a:off x="8154900" y="696775"/>
            <a:ext cx="989100" cy="4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400"/>
              <a:t>[1]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Bayes’ Filter</a:t>
            </a:r>
          </a:p>
        </p:txBody>
      </p:sp>
      <p:sp>
        <p:nvSpPr>
          <p:cNvPr id="82" name="Shape 82"/>
          <p:cNvSpPr txBox="1"/>
          <p:nvPr>
            <p:ph idx="1" type="body"/>
          </p:nvPr>
        </p:nvSpPr>
        <p:spPr>
          <a:xfrm>
            <a:off x="311700" y="3850275"/>
            <a:ext cx="8520600" cy="1149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Recursive, iterative updates to belief given new sensor measurement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Prediction step, Update step</a:t>
            </a:r>
          </a:p>
          <a:p>
            <a:pPr indent="-228600" lvl="0" marL="457200">
              <a:spcBef>
                <a:spcPts val="0"/>
              </a:spcBef>
            </a:pPr>
            <a:r>
              <a:rPr lang="en"/>
              <a:t>Two PDFs must be given</a:t>
            </a:r>
          </a:p>
        </p:txBody>
      </p:sp>
      <p:pic>
        <p:nvPicPr>
          <p:cNvPr id="83" name="Shape 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90977"/>
            <a:ext cx="9144000" cy="268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/>
          <p:nvPr>
            <p:ph type="title"/>
          </p:nvPr>
        </p:nvSpPr>
        <p:spPr>
          <a:xfrm>
            <a:off x="311700" y="445025"/>
            <a:ext cx="50712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Example</a:t>
            </a:r>
          </a:p>
        </p:txBody>
      </p:sp>
      <p:sp>
        <p:nvSpPr>
          <p:cNvPr id="89" name="Shape 89"/>
          <p:cNvSpPr txBox="1"/>
          <p:nvPr>
            <p:ph idx="1" type="body"/>
          </p:nvPr>
        </p:nvSpPr>
        <p:spPr>
          <a:xfrm>
            <a:off x="311700" y="1152475"/>
            <a:ext cx="50712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lr>
                <a:schemeClr val="dk1"/>
              </a:buClr>
            </a:pPr>
            <a:r>
              <a:rPr lang="en">
                <a:solidFill>
                  <a:schemeClr val="dk1"/>
                </a:solidFill>
              </a:rPr>
              <a:t>Robot has static map of wall with three doors</a:t>
            </a:r>
          </a:p>
          <a:p>
            <a:pPr indent="-228600" lvl="0" marL="457200" rtl="0">
              <a:spcBef>
                <a:spcPts val="0"/>
              </a:spcBef>
              <a:buClr>
                <a:schemeClr val="dk1"/>
              </a:buClr>
            </a:pPr>
            <a:r>
              <a:rPr lang="en">
                <a:solidFill>
                  <a:schemeClr val="dk1"/>
                </a:solidFill>
              </a:rPr>
              <a:t>Uses sensor to identify if it is in front of a door</a:t>
            </a:r>
          </a:p>
        </p:txBody>
      </p:sp>
      <p:pic>
        <p:nvPicPr>
          <p:cNvPr id="90" name="Shape 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15589" y="0"/>
            <a:ext cx="362842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Shape 91"/>
          <p:cNvSpPr txBox="1"/>
          <p:nvPr/>
        </p:nvSpPr>
        <p:spPr>
          <a:xfrm>
            <a:off x="4526500" y="4465200"/>
            <a:ext cx="989100" cy="6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en" sz="2400"/>
              <a:t>[9]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Multivariate Normal Distribution</a:t>
            </a:r>
          </a:p>
        </p:txBody>
      </p:sp>
      <p:sp>
        <p:nvSpPr>
          <p:cNvPr id="97" name="Shape 97"/>
          <p:cNvSpPr txBox="1"/>
          <p:nvPr>
            <p:ph idx="1" type="body"/>
          </p:nvPr>
        </p:nvSpPr>
        <p:spPr>
          <a:xfrm>
            <a:off x="311700" y="1152475"/>
            <a:ext cx="8520600" cy="428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>
              <a:spcBef>
                <a:spcPts val="0"/>
              </a:spcBef>
            </a:pPr>
            <a:r>
              <a:rPr lang="en"/>
              <a:t>Class of PDFs of the form</a:t>
            </a:r>
          </a:p>
        </p:txBody>
      </p:sp>
      <p:pic>
        <p:nvPicPr>
          <p:cNvPr id="98" name="Shape 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4087" y="1581149"/>
            <a:ext cx="8095825" cy="6248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Shape 99"/>
          <p:cNvSpPr txBox="1"/>
          <p:nvPr/>
        </p:nvSpPr>
        <p:spPr>
          <a:xfrm>
            <a:off x="311800" y="2318525"/>
            <a:ext cx="4740900" cy="24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</a:pPr>
            <a:r>
              <a:rPr lang="en" sz="1800">
                <a:solidFill>
                  <a:schemeClr val="dk2"/>
                </a:solidFill>
              </a:rPr>
              <a:t>x is a vector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</a:pPr>
            <a:r>
              <a:rPr lang="en" sz="1800">
                <a:solidFill>
                  <a:schemeClr val="dk2"/>
                </a:solidFill>
              </a:rPr>
              <a:t>E[X] is the mean of the PDF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</a:pPr>
            <a:r>
              <a:rPr lang="en" sz="1800">
                <a:solidFill>
                  <a:schemeClr val="dk2"/>
                </a:solidFill>
              </a:rPr>
              <a:t>Σ is the covariance matrix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</a:pPr>
            <a:r>
              <a:rPr lang="en" sz="1800">
                <a:solidFill>
                  <a:schemeClr val="dk2"/>
                </a:solidFill>
              </a:rPr>
              <a:t>Unimodal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</a:pPr>
            <a:r>
              <a:rPr lang="en" sz="1800">
                <a:solidFill>
                  <a:schemeClr val="dk2"/>
                </a:solidFill>
              </a:rPr>
              <a:t>Completely described by mean and covariance matrix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00" name="Shape 1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10076" y="2318524"/>
            <a:ext cx="3833923" cy="2824975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Shape 101"/>
          <p:cNvSpPr txBox="1"/>
          <p:nvPr/>
        </p:nvSpPr>
        <p:spPr>
          <a:xfrm>
            <a:off x="4320975" y="4465200"/>
            <a:ext cx="989100" cy="6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en" sz="2400"/>
              <a:t>[1]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Extended Kalman Filter</a:t>
            </a:r>
          </a:p>
        </p:txBody>
      </p:sp>
      <p:sp>
        <p:nvSpPr>
          <p:cNvPr id="107" name="Shape 107"/>
          <p:cNvSpPr txBox="1"/>
          <p:nvPr>
            <p:ph idx="1" type="body"/>
          </p:nvPr>
        </p:nvSpPr>
        <p:spPr>
          <a:xfrm>
            <a:off x="311700" y="1152475"/>
            <a:ext cx="8520600" cy="766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Implements Bayes’ Filter by approximating all PDFs with multivariate normal distributions</a:t>
            </a:r>
          </a:p>
        </p:txBody>
      </p:sp>
      <p:pic>
        <p:nvPicPr>
          <p:cNvPr id="108" name="Shape 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2600" y="1918800"/>
            <a:ext cx="2709843" cy="572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Shape 10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2600" y="2543787"/>
            <a:ext cx="6352949" cy="633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Shape 1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2599" y="3229849"/>
            <a:ext cx="5430049" cy="524499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Shape 111"/>
          <p:cNvSpPr txBox="1"/>
          <p:nvPr/>
        </p:nvSpPr>
        <p:spPr>
          <a:xfrm>
            <a:off x="311600" y="3806650"/>
            <a:ext cx="8520600" cy="9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rtl="0">
              <a:spcBef>
                <a:spcPts val="0"/>
              </a:spcBef>
              <a:buSzPct val="100000"/>
              <a:buChar char="●"/>
            </a:pPr>
            <a:r>
              <a:rPr lang="en" sz="1800"/>
              <a:t>G</a:t>
            </a:r>
            <a:r>
              <a:rPr baseline="-25000" lang="en" sz="1800"/>
              <a:t>t </a:t>
            </a:r>
            <a:r>
              <a:rPr lang="en" sz="1800"/>
              <a:t>is the Jacobian of g evaluated at μ</a:t>
            </a:r>
            <a:r>
              <a:rPr baseline="-25000" lang="en" sz="1800"/>
              <a:t>t-1</a:t>
            </a:r>
          </a:p>
          <a:p>
            <a:pPr indent="-342900" lvl="0" marL="457200" rtl="0">
              <a:spcBef>
                <a:spcPts val="0"/>
              </a:spcBef>
              <a:buSzPct val="100000"/>
              <a:buChar char="●"/>
            </a:pPr>
            <a:r>
              <a:rPr lang="en" sz="1800">
                <a:solidFill>
                  <a:schemeClr val="dk1"/>
                </a:solidFill>
              </a:rPr>
              <a:t>H</a:t>
            </a:r>
            <a:r>
              <a:rPr baseline="-25000" lang="en" sz="1800">
                <a:solidFill>
                  <a:schemeClr val="dk1"/>
                </a:solidFill>
              </a:rPr>
              <a:t>t </a:t>
            </a:r>
            <a:r>
              <a:rPr lang="en" sz="1800">
                <a:solidFill>
                  <a:schemeClr val="dk1"/>
                </a:solidFill>
              </a:rPr>
              <a:t>is the Jacobian of h evaluated at</a:t>
            </a:r>
          </a:p>
          <a:p>
            <a:pPr indent="-342900" lvl="0" marL="457200" rtl="0">
              <a:spcBef>
                <a:spcPts val="0"/>
              </a:spcBef>
              <a:buSzPct val="100000"/>
              <a:buChar char="●"/>
            </a:pPr>
            <a:r>
              <a:rPr lang="en" sz="1800">
                <a:solidFill>
                  <a:schemeClr val="dk1"/>
                </a:solidFill>
              </a:rPr>
              <a:t>R</a:t>
            </a:r>
            <a:r>
              <a:rPr baseline="-25000" lang="en" sz="1800">
                <a:solidFill>
                  <a:schemeClr val="dk1"/>
                </a:solidFill>
              </a:rPr>
              <a:t>t </a:t>
            </a:r>
            <a:r>
              <a:rPr lang="en" sz="1800">
                <a:solidFill>
                  <a:schemeClr val="dk1"/>
                </a:solidFill>
              </a:rPr>
              <a:t>and Q</a:t>
            </a:r>
            <a:r>
              <a:rPr baseline="-25000" lang="en" sz="1800">
                <a:solidFill>
                  <a:schemeClr val="dk1"/>
                </a:solidFill>
              </a:rPr>
              <a:t>t</a:t>
            </a:r>
            <a:r>
              <a:rPr lang="en" sz="1800">
                <a:solidFill>
                  <a:schemeClr val="dk1"/>
                </a:solidFill>
              </a:rPr>
              <a:t> are covariance matrices representing process and sensor noise </a:t>
            </a:r>
          </a:p>
        </p:txBody>
      </p:sp>
      <p:pic>
        <p:nvPicPr>
          <p:cNvPr id="112" name="Shape 11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00875" y="4230525"/>
            <a:ext cx="342250" cy="282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 txBox="1"/>
          <p:nvPr>
            <p:ph type="title"/>
          </p:nvPr>
        </p:nvSpPr>
        <p:spPr>
          <a:xfrm>
            <a:off x="311700" y="11537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Extended Kalman Filter</a:t>
            </a:r>
          </a:p>
        </p:txBody>
      </p:sp>
      <p:sp>
        <p:nvSpPr>
          <p:cNvPr id="118" name="Shape 118"/>
          <p:cNvSpPr txBox="1"/>
          <p:nvPr>
            <p:ph idx="1" type="body"/>
          </p:nvPr>
        </p:nvSpPr>
        <p:spPr>
          <a:xfrm>
            <a:off x="311700" y="3789075"/>
            <a:ext cx="8520600" cy="1152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>
              <a:spcBef>
                <a:spcPts val="0"/>
              </a:spcBef>
            </a:pPr>
            <a:r>
              <a:rPr lang="en"/>
              <a:t>Still has prediction and update step</a:t>
            </a:r>
          </a:p>
        </p:txBody>
      </p:sp>
      <p:pic>
        <p:nvPicPr>
          <p:cNvPr id="119" name="Shape 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99702"/>
            <a:ext cx="9143999" cy="29893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